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9" r:id="rId3"/>
    <p:sldId id="257" r:id="rId4"/>
    <p:sldId id="270" r:id="rId5"/>
    <p:sldId id="266" r:id="rId6"/>
    <p:sldId id="275" r:id="rId7"/>
    <p:sldId id="258" r:id="rId8"/>
    <p:sldId id="263" r:id="rId9"/>
    <p:sldId id="264" r:id="rId10"/>
    <p:sldId id="269" r:id="rId11"/>
    <p:sldId id="276" r:id="rId12"/>
    <p:sldId id="271" r:id="rId13"/>
    <p:sldId id="260" r:id="rId14"/>
    <p:sldId id="261" r:id="rId15"/>
    <p:sldId id="277" r:id="rId16"/>
    <p:sldId id="278" r:id="rId17"/>
    <p:sldId id="279" r:id="rId18"/>
    <p:sldId id="262" r:id="rId19"/>
    <p:sldId id="280" r:id="rId20"/>
    <p:sldId id="265" r:id="rId21"/>
    <p:sldId id="268" r:id="rId22"/>
    <p:sldId id="267" r:id="rId23"/>
    <p:sldId id="272" r:id="rId24"/>
    <p:sldId id="273" r:id="rId25"/>
    <p:sldId id="274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0" autoAdjust="0"/>
    <p:restoredTop sz="94660"/>
  </p:normalViewPr>
  <p:slideViewPr>
    <p:cSldViewPr snapToGrid="0">
      <p:cViewPr>
        <p:scale>
          <a:sx n="84" d="100"/>
          <a:sy n="84" d="100"/>
        </p:scale>
        <p:origin x="1488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B8D38-2328-4536-AA8B-C2F97D8735AE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12D84-7932-4D61-83D7-3204EFB69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58732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tif>
</file>

<file path=ppt/media/image26.tif>
</file>

<file path=ppt/media/image27.tif>
</file>

<file path=ppt/media/image28.tif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12AB8-32A6-497B-809B-EE51DB57EC2C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19D5D-BE69-479E-8824-C86819D34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8832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B58832F-0468-4BC5-B562-93D3955B8B94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B419D5D-BE69-479E-8824-C86819D349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458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9C99-F9E9-483E-A4B8-BC1A5799E6AC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581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0E6AF-DBDD-440F-BBDE-4FE1AE20434D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35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50697-F135-47DE-8607-A0BD71427E9B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76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8979-F14F-4DFD-86D8-31B3B7FED561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0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2F2AC-7276-4375-85F6-FD85D24C0671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75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1B2A3-0889-4BE0-81DB-70BCF001781F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93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6F0B-915B-4364-8515-3BCE05D117A3}" type="datetime1">
              <a:rPr lang="en-US" smtClean="0"/>
              <a:t>6/10/2015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2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E0CE-F525-4370-8B3D-D742D19EAB05}" type="datetime1">
              <a:rPr lang="en-US" smtClean="0"/>
              <a:t>6/10/2015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33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8A1BA-D3D4-48CB-9AB7-2195A4E6CD53}" type="datetime1">
              <a:rPr lang="en-US" smtClean="0"/>
              <a:t>6/10/2015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1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CAFE1-EF5A-42E3-813F-CD9664847D81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88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18A82-90B0-46B4-AE37-9854AFCC8169}" type="datetime1">
              <a:rPr lang="en-US" smtClean="0"/>
              <a:t>6/10/2015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6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6A878-5EFF-477D-92B7-9E96DF8ED67B}" type="datetime1">
              <a:rPr lang="en-US" smtClean="0"/>
              <a:t>6/10/2015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631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dipy.or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://scil.dinf.usherbrooke.ca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tif"/><Relationship Id="rId5" Type="http://schemas.openxmlformats.org/officeDocument/2006/relationships/image" Target="../media/image25.tif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tif"/><Relationship Id="rId5" Type="http://schemas.openxmlformats.org/officeDocument/2006/relationships/image" Target="../media/image27.tif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285" y="632302"/>
            <a:ext cx="9144000" cy="1866090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Tract-analysis </a:t>
            </a:r>
            <a:r>
              <a:rPr lang="en-US" sz="8800" b="1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</a:t>
            </a:r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490" y="3131715"/>
            <a:ext cx="5098783" cy="1655762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Eleftherios </a:t>
            </a:r>
            <a:r>
              <a:rPr lang="en-US" sz="112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, PhD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Diffusion Imaging in Python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3"/>
              </a:rPr>
              <a:t>http://dipy.org</a:t>
            </a: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Sherbrooke</a:t>
            </a: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 Connectivity Imaging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Laboratory </a:t>
            </a: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http</a:t>
            </a: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://scil.dinf.usherbrooke.ca</a:t>
            </a: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40" y="5812660"/>
            <a:ext cx="4222275" cy="68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567" y="3209801"/>
            <a:ext cx="3267552" cy="900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Z:\Images\SCIL\logo\logo6_inverted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920" y="4242647"/>
            <a:ext cx="2615353" cy="261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145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Registration of bundles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709" y="2636711"/>
            <a:ext cx="3955381" cy="31781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32" y="1276033"/>
            <a:ext cx="4321132" cy="151640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8900" y="2992457"/>
            <a:ext cx="69215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32708" y="1519440"/>
            <a:ext cx="39906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Streamline-based Linear registration (SLR)</a:t>
            </a:r>
          </a:p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is very robust to incomplete data.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891" y="3796179"/>
            <a:ext cx="3371828" cy="257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2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1" y="119101"/>
            <a:ext cx="8329079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bundle-specific atlases using SLR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79" y="1737976"/>
            <a:ext cx="2972309" cy="34127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330" y="1533427"/>
            <a:ext cx="4167465" cy="40673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54032" y="5823653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186860" y="1170633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Atlas of the Optic Radiation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92479" y="1266193"/>
            <a:ext cx="26685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Find overlaps between bundles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55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80064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Whole-brain linear registration of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403" y="2013548"/>
            <a:ext cx="5133354" cy="308906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771789" y="1335259"/>
            <a:ext cx="50829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13366" y="5337007"/>
            <a:ext cx="686961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Tip! In very diseased brains e.g. with large tumors or stroke even image-based linear registration can fail. Use this method instead. Register the streamlines not the images.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03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3500"/>
            <a:ext cx="7664450" cy="8778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 for connectivity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r>
              <a:rPr lang="en-US" dirty="0" smtClean="0"/>
              <a:t>Cortical surface </a:t>
            </a:r>
          </a:p>
          <a:p>
            <a:pPr lvl="1"/>
            <a:r>
              <a:rPr lang="en-US" dirty="0" smtClean="0"/>
              <a:t>Connect with cortical surface</a:t>
            </a:r>
          </a:p>
          <a:p>
            <a:pPr lvl="1"/>
            <a:r>
              <a:rPr lang="en-US" dirty="0" smtClean="0"/>
              <a:t>Connect with sub-cortical areas</a:t>
            </a:r>
          </a:p>
          <a:p>
            <a:r>
              <a:rPr lang="en-US" dirty="0" smtClean="0"/>
              <a:t>Connectivity</a:t>
            </a:r>
          </a:p>
          <a:p>
            <a:pPr lvl="1"/>
            <a:r>
              <a:rPr lang="en-US" dirty="0" smtClean="0"/>
              <a:t>Understand the basics of graph theory. </a:t>
            </a:r>
          </a:p>
          <a:p>
            <a:pPr lvl="1"/>
            <a:r>
              <a:rPr lang="en-US" dirty="0" smtClean="0"/>
              <a:t>Be critical with counting streamlines.</a:t>
            </a:r>
          </a:p>
          <a:p>
            <a:pPr lvl="1"/>
            <a:r>
              <a:rPr lang="en-US" dirty="0" smtClean="0"/>
              <a:t>An example of good counting with the </a:t>
            </a:r>
            <a:r>
              <a:rPr lang="en-US" dirty="0" err="1" smtClean="0"/>
              <a:t>tractometer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09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(the good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mask_bandes_fiber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35831" y="1432249"/>
            <a:ext cx="3771900" cy="3562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61144" y="1162834"/>
            <a:ext cx="2962206" cy="2893194"/>
          </a:xfrm>
          <a:prstGeom prst="rect">
            <a:avLst/>
          </a:prstGeom>
          <a:ln w="12700">
            <a:round/>
          </a:ln>
        </p:spPr>
      </p:pic>
      <p:sp>
        <p:nvSpPr>
          <p:cNvPr id="14" name="Rectangle 13"/>
          <p:cNvSpPr/>
          <p:nvPr/>
        </p:nvSpPr>
        <p:spPr>
          <a:xfrm>
            <a:off x="958646" y="893536"/>
            <a:ext cx="6921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and valid paths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699421" y="4221486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Fiber Cup Phantom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094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(bad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51863" y="4802030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61144" y="116283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29436" y="1172555"/>
            <a:ext cx="3089960" cy="30899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FPC3_brain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830718" y="4469002"/>
            <a:ext cx="2021442" cy="166290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2"/>
          <p:cNvSpPr/>
          <p:nvPr/>
        </p:nvSpPr>
        <p:spPr>
          <a:xfrm>
            <a:off x="1136344" y="813524"/>
            <a:ext cx="3565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but wrong path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33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(more 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58274" y="151151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2_brain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80545" y="4497706"/>
            <a:ext cx="2071615" cy="160550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FPC2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459935" y="1432322"/>
            <a:ext cx="3212150" cy="3091695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800100" y="1062990"/>
            <a:ext cx="6913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Invalid connections – connects two regions that shouldn’t be connected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8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(and the ugly)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61144" y="136857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WC1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51804" y="1393204"/>
            <a:ext cx="2976749" cy="2860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WC1_brain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755508" y="4451416"/>
            <a:ext cx="2305636" cy="178686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/>
          <p:cNvSpPr txBox="1"/>
          <p:nvPr/>
        </p:nvSpPr>
        <p:spPr>
          <a:xfrm>
            <a:off x="491490" y="864058"/>
            <a:ext cx="730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Does not connect two end regions – stops prematurely in ventricles or 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84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814453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Alert for connectivity analysis!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 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critical when 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counting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923" y="1318588"/>
            <a:ext cx="5727700" cy="4295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00800" y="5901767"/>
            <a:ext cx="255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Courtesy of Marco Catani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59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814453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Lessons from the ISMRM 2015 challenge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4727" y="2274570"/>
            <a:ext cx="57121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Voxel perfect alignment with the T1 is necessary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Motion can push your connectivity results massively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need more accurate ways of measuring connectivity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687127" y="3707130"/>
            <a:ext cx="658859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Solution! Use  model bundles to measure your connectivity. </a:t>
            </a:r>
          </a:p>
          <a:p>
            <a:r>
              <a:rPr lang="en-US" dirty="0" smtClean="0"/>
              <a:t>Now valid connections are the bundles which are close to the model</a:t>
            </a:r>
          </a:p>
          <a:p>
            <a:r>
              <a:rPr lang="en-US" dirty="0"/>
              <a:t>b</a:t>
            </a:r>
            <a:r>
              <a:rPr lang="en-US" dirty="0" smtClean="0"/>
              <a:t>undle up to a distance threshold.</a:t>
            </a:r>
          </a:p>
          <a:p>
            <a:r>
              <a:rPr lang="en-US" dirty="0" smtClean="0"/>
              <a:t>This technique does not require voxel perfect alignment and can</a:t>
            </a:r>
          </a:p>
          <a:p>
            <a:r>
              <a:rPr lang="en-US" dirty="0" smtClean="0"/>
              <a:t>deal with small warps.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40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015" y="121853"/>
            <a:ext cx="7886700" cy="74957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tract-analysis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525" y="4213498"/>
            <a:ext cx="8108950" cy="2047719"/>
          </a:xfrm>
        </p:spPr>
        <p:txBody>
          <a:bodyPr>
            <a:normAutofit/>
          </a:bodyPr>
          <a:lstStyle/>
          <a:p>
            <a:r>
              <a:rPr lang="en-US" sz="1800" dirty="0" smtClean="0"/>
              <a:t>Connecting streamlines to maps</a:t>
            </a:r>
          </a:p>
          <a:p>
            <a:pPr lvl="1"/>
            <a:r>
              <a:rPr lang="en-US" sz="1800" dirty="0" smtClean="0"/>
              <a:t>Streamlines and metrics in the “same” space (native space).</a:t>
            </a:r>
          </a:p>
          <a:p>
            <a:pPr lvl="1"/>
            <a:r>
              <a:rPr lang="en-US" sz="1800" dirty="0" smtClean="0"/>
              <a:t>Streamlines and metrics are in different space but still having the transformation from the one to the other.</a:t>
            </a:r>
          </a:p>
          <a:p>
            <a:r>
              <a:rPr lang="en-US" sz="1800" dirty="0" smtClean="0"/>
              <a:t>By interpolating the metric values on the points of the streamlines we can start talking about bundle integrity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285" y="1009011"/>
            <a:ext cx="3548606" cy="26416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8104" y="1287011"/>
            <a:ext cx="255993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tract is one of brain’s </a:t>
            </a:r>
          </a:p>
          <a:p>
            <a:r>
              <a:rPr lang="en-US" dirty="0" smtClean="0"/>
              <a:t>superhighways</a:t>
            </a:r>
          </a:p>
          <a:p>
            <a:r>
              <a:rPr lang="en-US" dirty="0"/>
              <a:t>k</a:t>
            </a:r>
            <a:r>
              <a:rPr lang="en-US" dirty="0" smtClean="0"/>
              <a:t>nown from anatomy </a:t>
            </a:r>
          </a:p>
          <a:p>
            <a:endParaRPr lang="en-US" dirty="0"/>
          </a:p>
          <a:p>
            <a:r>
              <a:rPr lang="en-US" dirty="0"/>
              <a:t>A bundle is </a:t>
            </a:r>
            <a:r>
              <a:rPr lang="en-US" dirty="0" smtClean="0"/>
              <a:t>an </a:t>
            </a:r>
          </a:p>
          <a:p>
            <a:r>
              <a:rPr lang="en-US" dirty="0"/>
              <a:t>a</a:t>
            </a:r>
            <a:r>
              <a:rPr lang="en-US" dirty="0" smtClean="0"/>
              <a:t>pproximation of a tract</a:t>
            </a:r>
            <a:endParaRPr lang="en-US" dirty="0"/>
          </a:p>
          <a:p>
            <a:r>
              <a:rPr lang="en-US" dirty="0" smtClean="0"/>
              <a:t>using a set of streamlines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84261" y="1746583"/>
            <a:ext cx="1745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Metrics/Maps</a:t>
            </a:r>
          </a:p>
          <a:p>
            <a:r>
              <a:rPr lang="en-US" dirty="0" smtClean="0"/>
              <a:t>FA, AFD, MD etc.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71103" y="3560499"/>
            <a:ext cx="140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Bundle 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2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8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Tractometry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Shape 687"/>
          <p:cNvSpPr/>
          <p:nvPr/>
        </p:nvSpPr>
        <p:spPr>
          <a:xfrm>
            <a:off x="-1524000" y="5195857"/>
            <a:ext cx="1357830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                                      Bells et al. ISMRM 2012, 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Assaf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al.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2013, </a:t>
            </a:r>
          </a:p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Catani et al, PNAS 2007, 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Lebel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&amp; Beaulieu HBM 2009, 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Forkel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 Brain 201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4</a:t>
            </a:r>
          </a:p>
        </p:txBody>
      </p:sp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628650" y="1163043"/>
            <a:ext cx="4209878" cy="1506061"/>
            <a:chOff x="4975972" y="1280319"/>
            <a:chExt cx="3136899" cy="1083069"/>
          </a:xfrm>
        </p:grpSpPr>
        <p:grpSp>
          <p:nvGrpSpPr>
            <p:cNvPr id="15" name="Group 2"/>
            <p:cNvGrpSpPr>
              <a:grpSpLocks/>
            </p:cNvGrpSpPr>
            <p:nvPr/>
          </p:nvGrpSpPr>
          <p:grpSpPr bwMode="auto">
            <a:xfrm>
              <a:off x="5014071" y="1280319"/>
              <a:ext cx="3098800" cy="823912"/>
              <a:chOff x="3766" y="1024"/>
              <a:chExt cx="1952" cy="519"/>
            </a:xfrm>
          </p:grpSpPr>
          <p:sp>
            <p:nvSpPr>
              <p:cNvPr id="22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3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4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5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6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7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8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9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0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1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2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3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4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5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6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7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8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9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0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1" name="Oval 22"/>
              <p:cNvSpPr>
                <a:spLocks noChangeArrowheads="1"/>
              </p:cNvSpPr>
              <p:nvPr/>
            </p:nvSpPr>
            <p:spPr bwMode="auto">
              <a:xfrm>
                <a:off x="5591" y="129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2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sp>
          <p:nvSpPr>
            <p:cNvPr id="16" name="Text Box 24"/>
            <p:cNvSpPr txBox="1">
              <a:spLocks noChangeArrowheads="1"/>
            </p:cNvSpPr>
            <p:nvPr/>
          </p:nvSpPr>
          <p:spPr bwMode="auto">
            <a:xfrm>
              <a:off x="4975972" y="2075656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Text Box 25"/>
            <p:cNvSpPr txBox="1">
              <a:spLocks noChangeArrowheads="1"/>
            </p:cNvSpPr>
            <p:nvPr/>
          </p:nvSpPr>
          <p:spPr bwMode="auto">
            <a:xfrm>
              <a:off x="5120434" y="1859756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2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Text Box 26"/>
            <p:cNvSpPr txBox="1">
              <a:spLocks noChangeArrowheads="1"/>
            </p:cNvSpPr>
            <p:nvPr/>
          </p:nvSpPr>
          <p:spPr bwMode="auto">
            <a:xfrm>
              <a:off x="5263309" y="1715294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3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Text Box 27"/>
            <p:cNvSpPr txBox="1">
              <a:spLocks noChangeArrowheads="1"/>
            </p:cNvSpPr>
            <p:nvPr/>
          </p:nvSpPr>
          <p:spPr bwMode="auto">
            <a:xfrm>
              <a:off x="5407771" y="1570831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4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Text Box 28"/>
            <p:cNvSpPr txBox="1">
              <a:spLocks noChangeArrowheads="1"/>
            </p:cNvSpPr>
            <p:nvPr/>
          </p:nvSpPr>
          <p:spPr bwMode="auto">
            <a:xfrm>
              <a:off x="5571284" y="1432719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5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Text Box 30"/>
            <p:cNvSpPr txBox="1">
              <a:spLocks noChangeArrowheads="1"/>
            </p:cNvSpPr>
            <p:nvPr/>
          </p:nvSpPr>
          <p:spPr bwMode="auto">
            <a:xfrm>
              <a:off x="7536609" y="1522833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n-1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257" y="1308015"/>
            <a:ext cx="1896020" cy="902286"/>
          </a:xfrm>
          <a:prstGeom prst="rect">
            <a:avLst/>
          </a:prstGeom>
        </p:spPr>
      </p:pic>
      <p:grpSp>
        <p:nvGrpSpPr>
          <p:cNvPr id="82" name="Group 81"/>
          <p:cNvGrpSpPr/>
          <p:nvPr/>
        </p:nvGrpSpPr>
        <p:grpSpPr>
          <a:xfrm>
            <a:off x="1568542" y="2535528"/>
            <a:ext cx="6441967" cy="2673574"/>
            <a:chOff x="260370" y="2394769"/>
            <a:chExt cx="10204430" cy="4068570"/>
          </a:xfrm>
        </p:grpSpPr>
        <p:sp>
          <p:nvSpPr>
            <p:cNvPr id="81" name="Rectangle 80"/>
            <p:cNvSpPr/>
            <p:nvPr/>
          </p:nvSpPr>
          <p:spPr>
            <a:xfrm>
              <a:off x="297706" y="2394769"/>
              <a:ext cx="10167094" cy="40685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79" name="Picture 78"/>
            <p:cNvPicPr>
              <a:picLocks noChangeAspect="1"/>
            </p:cNvPicPr>
            <p:nvPr/>
          </p:nvPicPr>
          <p:blipFill rotWithShape="1">
            <a:blip r:embed="rId4"/>
            <a:srcRect t="41666" r="43909" b="20491"/>
            <a:stretch/>
          </p:blipFill>
          <p:spPr>
            <a:xfrm>
              <a:off x="4974867" y="2720602"/>
              <a:ext cx="4909363" cy="3700445"/>
            </a:xfrm>
            <a:prstGeom prst="rect">
              <a:avLst/>
            </a:prstGeom>
          </p:spPr>
        </p:pic>
        <p:pic>
          <p:nvPicPr>
            <p:cNvPr id="80" name="Picture 79"/>
            <p:cNvPicPr>
              <a:picLocks noChangeAspect="1"/>
            </p:cNvPicPr>
            <p:nvPr/>
          </p:nvPicPr>
          <p:blipFill rotWithShape="1">
            <a:blip r:embed="rId4"/>
            <a:srcRect r="43909" b="60028"/>
            <a:stretch/>
          </p:blipFill>
          <p:spPr>
            <a:xfrm>
              <a:off x="260370" y="2430481"/>
              <a:ext cx="5041509" cy="40137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476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Apparent fiber quantification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858" y="984851"/>
            <a:ext cx="4642896" cy="2444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26194" y="1183434"/>
            <a:ext cx="333764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Yeatman</a:t>
            </a:r>
            <a:r>
              <a:rPr lang="en-US" dirty="0" smtClean="0"/>
              <a:t> et al. </a:t>
            </a:r>
            <a:r>
              <a:rPr lang="en-US" dirty="0" err="1" smtClean="0"/>
              <a:t>PLoS</a:t>
            </a:r>
            <a:r>
              <a:rPr lang="en-US" dirty="0" smtClean="0"/>
              <a:t> 2012</a:t>
            </a:r>
          </a:p>
          <a:p>
            <a:endParaRPr lang="en-US" dirty="0"/>
          </a:p>
          <a:p>
            <a:r>
              <a:rPr lang="en-US" dirty="0" smtClean="0"/>
              <a:t>Define planes in MNI space after</a:t>
            </a:r>
          </a:p>
          <a:p>
            <a:r>
              <a:rPr lang="en-US" dirty="0" smtClean="0"/>
              <a:t>registering FA images with </a:t>
            </a:r>
          </a:p>
          <a:p>
            <a:r>
              <a:rPr lang="en-US" dirty="0" smtClean="0"/>
              <a:t>nonlinear registration and project</a:t>
            </a:r>
          </a:p>
          <a:p>
            <a:r>
              <a:rPr lang="en-US" dirty="0" smtClean="0"/>
              <a:t>the planes back in native space.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625" y="3614636"/>
            <a:ext cx="2949208" cy="27454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3398" y="3695361"/>
            <a:ext cx="3194004" cy="238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3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Comparing full profiles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26194" y="1183434"/>
            <a:ext cx="3313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Goodlett</a:t>
            </a:r>
            <a:r>
              <a:rPr lang="en-US" dirty="0" smtClean="0"/>
              <a:t> et al. </a:t>
            </a:r>
            <a:r>
              <a:rPr lang="en-US" dirty="0" err="1" smtClean="0"/>
              <a:t>Neuroimage</a:t>
            </a:r>
            <a:r>
              <a:rPr lang="en-US" dirty="0" smtClean="0"/>
              <a:t>  </a:t>
            </a:r>
            <a:r>
              <a:rPr lang="en-US" dirty="0" smtClean="0"/>
              <a:t>2009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83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Topic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969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Topic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67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Topic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81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7677975" y="824107"/>
            <a:ext cx="339634" cy="2706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326"/>
            <a:ext cx="78867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Streamlines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images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89647"/>
            <a:ext cx="8108950" cy="3655696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Streamlines are polylines (a series of line segments) where their points are in floating point coordinates (x=10.3, y=10.5, z=1.8). </a:t>
            </a:r>
          </a:p>
          <a:p>
            <a:endParaRPr lang="en-US" dirty="0"/>
          </a:p>
          <a:p>
            <a:r>
              <a:rPr lang="en-US" dirty="0" smtClean="0"/>
              <a:t>This is in contrast to the image coordinates which are integer coordinates (</a:t>
            </a:r>
            <a:r>
              <a:rPr lang="en-US" dirty="0" err="1" smtClean="0"/>
              <a:t>i</a:t>
            </a:r>
            <a:r>
              <a:rPr lang="en-US" dirty="0" smtClean="0"/>
              <a:t>=10, j=11, k=2). </a:t>
            </a:r>
          </a:p>
          <a:p>
            <a:endParaRPr lang="en-US" dirty="0"/>
          </a:p>
          <a:p>
            <a:r>
              <a:rPr lang="en-US" dirty="0" smtClean="0"/>
              <a:t>An affine transformation (4x4 transformation matrix) is needed to go from streamline coordinates to image coordinates. Given e.g. from the </a:t>
            </a:r>
            <a:r>
              <a:rPr lang="en-US" dirty="0" err="1" smtClean="0"/>
              <a:t>Nifti</a:t>
            </a:r>
            <a:r>
              <a:rPr lang="en-US" dirty="0" smtClean="0"/>
              <a:t> file.</a:t>
            </a:r>
          </a:p>
          <a:p>
            <a:endParaRPr lang="en-US" dirty="0" smtClean="0"/>
          </a:p>
          <a:p>
            <a:r>
              <a:rPr lang="en-US" dirty="0" smtClean="0"/>
              <a:t>Common file formats for streamlines are </a:t>
            </a:r>
            <a:r>
              <a:rPr lang="en-US" dirty="0" err="1" smtClean="0"/>
              <a:t>Trackvis</a:t>
            </a:r>
            <a:r>
              <a:rPr lang="en-US" dirty="0" smtClean="0"/>
              <a:t> (*.</a:t>
            </a:r>
            <a:r>
              <a:rPr lang="en-US" dirty="0" err="1" smtClean="0"/>
              <a:t>trk</a:t>
            </a:r>
            <a:r>
              <a:rPr lang="en-US" dirty="0" smtClean="0"/>
              <a:t>), *.</a:t>
            </a:r>
            <a:r>
              <a:rPr lang="en-US" dirty="0" err="1" smtClean="0"/>
              <a:t>vtk</a:t>
            </a:r>
            <a:r>
              <a:rPr lang="en-US" dirty="0" smtClean="0"/>
              <a:t>,  *.</a:t>
            </a:r>
            <a:r>
              <a:rPr lang="en-US" dirty="0" err="1" smtClean="0"/>
              <a:t>tck</a:t>
            </a:r>
            <a:r>
              <a:rPr lang="en-US" dirty="0"/>
              <a:t> </a:t>
            </a:r>
            <a:r>
              <a:rPr lang="en-US" dirty="0" smtClean="0"/>
              <a:t>etc.</a:t>
            </a:r>
          </a:p>
          <a:p>
            <a:r>
              <a:rPr lang="en-US" dirty="0" smtClean="0"/>
              <a:t>Common file formats for metrics is </a:t>
            </a:r>
            <a:r>
              <a:rPr lang="en-US" dirty="0" err="1" smtClean="0"/>
              <a:t>Nifti</a:t>
            </a:r>
            <a:r>
              <a:rPr lang="en-US" dirty="0" smtClean="0"/>
              <a:t> (*.nii.gz, *.</a:t>
            </a:r>
            <a:r>
              <a:rPr lang="en-US" dirty="0" err="1" smtClean="0"/>
              <a:t>nii</a:t>
            </a:r>
            <a:r>
              <a:rPr lang="en-US" dirty="0" smtClean="0"/>
              <a:t>)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5329079" y="149672"/>
            <a:ext cx="3186272" cy="877784"/>
            <a:chOff x="3766" y="1024"/>
            <a:chExt cx="1952" cy="519"/>
          </a:xfrm>
        </p:grpSpPr>
        <p:sp>
          <p:nvSpPr>
            <p:cNvPr id="1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501627" y="4806012"/>
            <a:ext cx="84455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Warning! Make sure you understand the space of the streamlines in comparison to the </a:t>
            </a:r>
            <a:endParaRPr lang="en-US" dirty="0" smtClean="0">
              <a:solidFill>
                <a:schemeClr val="accent5"/>
              </a:solidFill>
            </a:endParaRPr>
          </a:p>
          <a:p>
            <a:r>
              <a:rPr lang="en-US" dirty="0" smtClean="0">
                <a:solidFill>
                  <a:schemeClr val="accent5"/>
                </a:solidFill>
              </a:rPr>
              <a:t>space </a:t>
            </a:r>
            <a:r>
              <a:rPr lang="en-US" dirty="0">
                <a:solidFill>
                  <a:schemeClr val="accent5"/>
                </a:solidFill>
              </a:rPr>
              <a:t>of the images and how to go from the one space to the </a:t>
            </a:r>
            <a:r>
              <a:rPr lang="en-US" dirty="0" smtClean="0">
                <a:solidFill>
                  <a:schemeClr val="accent5"/>
                </a:solidFill>
              </a:rPr>
              <a:t>other. Familiarize </a:t>
            </a:r>
            <a:r>
              <a:rPr lang="en-US" dirty="0">
                <a:solidFill>
                  <a:schemeClr val="accent5"/>
                </a:solidFill>
              </a:rPr>
              <a:t>yourself </a:t>
            </a:r>
            <a:endParaRPr lang="en-US" dirty="0" smtClean="0">
              <a:solidFill>
                <a:schemeClr val="accent5"/>
              </a:solidFill>
            </a:endParaRPr>
          </a:p>
          <a:p>
            <a:r>
              <a:rPr lang="en-US" dirty="0" smtClean="0">
                <a:solidFill>
                  <a:schemeClr val="accent5"/>
                </a:solidFill>
              </a:rPr>
              <a:t>with </a:t>
            </a:r>
            <a:r>
              <a:rPr lang="en-US" dirty="0">
                <a:solidFill>
                  <a:schemeClr val="accent5"/>
                </a:solidFill>
              </a:rPr>
              <a:t>RAS 1mm, LAS, LPS etc.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01626" y="5760894"/>
            <a:ext cx="70669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Warning! Know your voxel origin. Is it in the center of the voxel (e.g. </a:t>
            </a:r>
            <a:r>
              <a:rPr lang="en-US" dirty="0" err="1">
                <a:solidFill>
                  <a:schemeClr val="accent5"/>
                </a:solidFill>
              </a:rPr>
              <a:t>Nifti</a:t>
            </a:r>
            <a:r>
              <a:rPr lang="en-US" dirty="0">
                <a:solidFill>
                  <a:schemeClr val="accent5"/>
                </a:solidFill>
              </a:rPr>
              <a:t>)</a:t>
            </a:r>
            <a:br>
              <a:rPr lang="en-US" dirty="0">
                <a:solidFill>
                  <a:schemeClr val="accent5"/>
                </a:solidFill>
              </a:rPr>
            </a:br>
            <a:r>
              <a:rPr lang="en-US" dirty="0">
                <a:solidFill>
                  <a:schemeClr val="accent5"/>
                </a:solidFill>
              </a:rPr>
              <a:t>or in the corner of the voxel (e.g. </a:t>
            </a:r>
            <a:r>
              <a:rPr lang="en-US" dirty="0" err="1">
                <a:solidFill>
                  <a:schemeClr val="accent5"/>
                </a:solidFill>
              </a:rPr>
              <a:t>Trackvis</a:t>
            </a:r>
            <a:r>
              <a:rPr lang="en-US" dirty="0">
                <a:solidFill>
                  <a:schemeClr val="accent5"/>
                </a:solidFill>
              </a:rPr>
              <a:t>).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20589" y="705149"/>
            <a:ext cx="825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(x, y, z)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7547655" y="105857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/>
              <a:t>j</a:t>
            </a:r>
            <a:r>
              <a:rPr lang="en-US" dirty="0" smtClean="0"/>
              <a:t>, 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 streamlines are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useful?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3186" y="1334903"/>
            <a:ext cx="8299450" cy="1982925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integrate information along many voxels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contain connectivity information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can tell us about shape and orientation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" name="Group 2"/>
          <p:cNvGrpSpPr>
            <a:grpSpLocks/>
          </p:cNvGrpSpPr>
          <p:nvPr/>
        </p:nvGrpSpPr>
        <p:grpSpPr bwMode="auto">
          <a:xfrm>
            <a:off x="5634978" y="150446"/>
            <a:ext cx="3186272" cy="877784"/>
            <a:chOff x="3766" y="1024"/>
            <a:chExt cx="1952" cy="519"/>
          </a:xfrm>
        </p:grpSpPr>
        <p:sp>
          <p:nvSpPr>
            <p:cNvPr id="7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613982" y="1003903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775873" y="7369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62976" y="56273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68188" y="2952488"/>
            <a:ext cx="46223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</a:t>
            </a:r>
            <a:r>
              <a:rPr lang="en-US" dirty="0" smtClean="0">
                <a:solidFill>
                  <a:schemeClr val="accent5"/>
                </a:solidFill>
              </a:rPr>
              <a:t>! The order of the points between two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streamlines can be the reverse even in the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same bundle.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/>
          </a:p>
        </p:txBody>
      </p:sp>
      <p:grpSp>
        <p:nvGrpSpPr>
          <p:cNvPr id="33" name="Group 2"/>
          <p:cNvGrpSpPr>
            <a:grpSpLocks/>
          </p:cNvGrpSpPr>
          <p:nvPr/>
        </p:nvGrpSpPr>
        <p:grpSpPr bwMode="auto">
          <a:xfrm>
            <a:off x="5787378" y="2715115"/>
            <a:ext cx="3186272" cy="877784"/>
            <a:chOff x="3766" y="1024"/>
            <a:chExt cx="1952" cy="519"/>
          </a:xfrm>
        </p:grpSpPr>
        <p:sp>
          <p:nvSpPr>
            <p:cNvPr id="3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5766382" y="3568572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5928273" y="33016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815376" y="312740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grpSp>
        <p:nvGrpSpPr>
          <p:cNvPr id="58" name="Group 2"/>
          <p:cNvGrpSpPr>
            <a:grpSpLocks/>
          </p:cNvGrpSpPr>
          <p:nvPr/>
        </p:nvGrpSpPr>
        <p:grpSpPr bwMode="auto">
          <a:xfrm>
            <a:off x="5774313" y="3450972"/>
            <a:ext cx="3186272" cy="877784"/>
            <a:chOff x="3766" y="1024"/>
            <a:chExt cx="1952" cy="519"/>
          </a:xfrm>
        </p:grpSpPr>
        <p:sp>
          <p:nvSpPr>
            <p:cNvPr id="59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5753316" y="4304429"/>
            <a:ext cx="46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915208" y="40375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8802311" y="38632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375136" y="4203440"/>
            <a:ext cx="52185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</a:t>
            </a:r>
            <a:r>
              <a:rPr lang="en-US" dirty="0" smtClean="0">
                <a:solidFill>
                  <a:schemeClr val="accent5"/>
                </a:solidFill>
              </a:rPr>
              <a:t>! These are discrete 3D curves. Difficult to set</a:t>
            </a:r>
          </a:p>
          <a:p>
            <a:r>
              <a:rPr lang="en-US" dirty="0">
                <a:solidFill>
                  <a:schemeClr val="accent5"/>
                </a:solidFill>
              </a:rPr>
              <a:t>c</a:t>
            </a:r>
            <a:r>
              <a:rPr lang="en-US" dirty="0" smtClean="0">
                <a:solidFill>
                  <a:schemeClr val="accent5"/>
                </a:solidFill>
              </a:rPr>
              <a:t>oordinate systems along 3D curves. Torsion</a:t>
            </a:r>
          </a:p>
          <a:p>
            <a:r>
              <a:rPr lang="en-US" dirty="0">
                <a:solidFill>
                  <a:schemeClr val="accent5"/>
                </a:solidFill>
              </a:rPr>
              <a:t>a</a:t>
            </a:r>
            <a:r>
              <a:rPr lang="en-US" dirty="0" smtClean="0">
                <a:solidFill>
                  <a:schemeClr val="accent5"/>
                </a:solidFill>
              </a:rPr>
              <a:t>nd curvature are error prone.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368188" y="5859619"/>
            <a:ext cx="6004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Warning! There is no essence of neighborhood of streamlines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without setting a distance between streamlines. 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375136" y="5297881"/>
            <a:ext cx="5046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Warning! Many points… computationally expensive.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97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2" grpId="0"/>
      <p:bldP spid="55" grpId="0"/>
      <p:bldP spid="56" grpId="0"/>
      <p:bldP spid="57" grpId="0"/>
      <p:bldP spid="80" grpId="0"/>
      <p:bldP spid="81" grpId="0"/>
      <p:bldP spid="82" grpId="0"/>
      <p:bldP spid="83" grpId="0"/>
      <p:bldP spid="84" grpId="0"/>
      <p:bldP spid="8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Straight Connector 76"/>
          <p:cNvCxnSpPr>
            <a:stCxn id="47" idx="2"/>
          </p:cNvCxnSpPr>
          <p:nvPr/>
        </p:nvCxnSpPr>
        <p:spPr>
          <a:xfrm flipH="1" flipV="1">
            <a:off x="1473741" y="5277240"/>
            <a:ext cx="1088751" cy="59695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5" y="-40954"/>
            <a:ext cx="8947525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 distances – which one to use ?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5269567" y="814408"/>
            <a:ext cx="3201520" cy="24556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79198" y="927321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Minimum Direct </a:t>
            </a:r>
            <a:r>
              <a:rPr lang="en-US" dirty="0" smtClean="0"/>
              <a:t>Flipped (MDF) distance 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Garyfallidis</a:t>
            </a:r>
            <a:r>
              <a:rPr lang="en-US" dirty="0" smtClean="0"/>
              <a:t> et al., Frontiers 2012</a:t>
            </a:r>
            <a:endParaRPr lang="en-US" dirty="0"/>
          </a:p>
          <a:p>
            <a:r>
              <a:rPr lang="en-US" dirty="0" smtClean="0"/>
              <a:t>                   min(</a:t>
            </a:r>
            <a:r>
              <a:rPr lang="en-US" dirty="0" err="1" smtClean="0"/>
              <a:t>d</a:t>
            </a:r>
            <a:r>
              <a:rPr lang="en-US" sz="1400" dirty="0" err="1" smtClean="0"/>
              <a:t>direct</a:t>
            </a:r>
            <a:r>
              <a:rPr lang="en-US" dirty="0"/>
              <a:t>, </a:t>
            </a:r>
            <a:r>
              <a:rPr lang="en-US" dirty="0" err="1" smtClean="0"/>
              <a:t>d</a:t>
            </a:r>
            <a:r>
              <a:rPr lang="en-US" sz="1400" dirty="0" err="1" smtClean="0"/>
              <a:t>flipped</a:t>
            </a:r>
            <a:r>
              <a:rPr lang="en-US" dirty="0" smtClean="0"/>
              <a:t>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to compute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Symmetric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Metric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Values from 0 to </a:t>
            </a:r>
            <a:r>
              <a:rPr lang="en-US" dirty="0" err="1" smtClean="0"/>
              <a:t>Inf</a:t>
            </a:r>
            <a:r>
              <a:rPr lang="en-US" dirty="0"/>
              <a:t> </a:t>
            </a:r>
            <a:r>
              <a:rPr lang="en-US" dirty="0" smtClean="0"/>
              <a:t>in </a:t>
            </a:r>
            <a:r>
              <a:rPr lang="en-US" dirty="0" err="1" smtClean="0"/>
              <a:t>millimetres</a:t>
            </a:r>
            <a:endParaRPr lang="en-US" dirty="0" smtClean="0"/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574336" y="4462604"/>
            <a:ext cx="3186272" cy="877784"/>
            <a:chOff x="3766" y="1024"/>
            <a:chExt cx="1952" cy="519"/>
          </a:xfrm>
        </p:grpSpPr>
        <p:sp>
          <p:nvSpPr>
            <p:cNvPr id="11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32" name="Group 2"/>
          <p:cNvGrpSpPr>
            <a:grpSpLocks/>
          </p:cNvGrpSpPr>
          <p:nvPr/>
        </p:nvGrpSpPr>
        <p:grpSpPr bwMode="auto">
          <a:xfrm>
            <a:off x="536793" y="5241648"/>
            <a:ext cx="3186272" cy="864256"/>
            <a:chOff x="3766" y="1032"/>
            <a:chExt cx="1952" cy="511"/>
          </a:xfrm>
        </p:grpSpPr>
        <p:sp>
          <p:nvSpPr>
            <p:cNvPr id="33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4317" y="103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5007" y="138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54" name="Group 2"/>
          <p:cNvGrpSpPr>
            <a:grpSpLocks/>
          </p:cNvGrpSpPr>
          <p:nvPr/>
        </p:nvGrpSpPr>
        <p:grpSpPr bwMode="auto">
          <a:xfrm>
            <a:off x="4711556" y="3671560"/>
            <a:ext cx="3186272" cy="877784"/>
            <a:chOff x="3766" y="1024"/>
            <a:chExt cx="1952" cy="519"/>
          </a:xfrm>
        </p:grpSpPr>
        <p:sp>
          <p:nvSpPr>
            <p:cNvPr id="55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6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7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8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9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0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1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2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3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4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5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6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7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8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9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0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1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2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3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4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5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V="1">
            <a:off x="570656" y="5305912"/>
            <a:ext cx="874934" cy="77631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47" idx="6"/>
            <a:endCxn id="53" idx="2"/>
          </p:cNvCxnSpPr>
          <p:nvPr/>
        </p:nvCxnSpPr>
        <p:spPr>
          <a:xfrm flipV="1">
            <a:off x="2637578" y="5612043"/>
            <a:ext cx="1010401" cy="26215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 2"/>
          <p:cNvGrpSpPr>
            <a:grpSpLocks/>
          </p:cNvGrpSpPr>
          <p:nvPr/>
        </p:nvGrpSpPr>
        <p:grpSpPr bwMode="auto">
          <a:xfrm>
            <a:off x="4755889" y="4012607"/>
            <a:ext cx="3006458" cy="805513"/>
            <a:chOff x="3766" y="1024"/>
            <a:chExt cx="1952" cy="519"/>
          </a:xfrm>
        </p:grpSpPr>
        <p:sp>
          <p:nvSpPr>
            <p:cNvPr id="89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154" name="Group 2"/>
          <p:cNvGrpSpPr>
            <a:grpSpLocks/>
          </p:cNvGrpSpPr>
          <p:nvPr/>
        </p:nvGrpSpPr>
        <p:grpSpPr bwMode="auto">
          <a:xfrm>
            <a:off x="4756953" y="4830579"/>
            <a:ext cx="3186272" cy="877784"/>
            <a:chOff x="3766" y="1024"/>
            <a:chExt cx="1952" cy="519"/>
          </a:xfrm>
        </p:grpSpPr>
        <p:sp>
          <p:nvSpPr>
            <p:cNvPr id="155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6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7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8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9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0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1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2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3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4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5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6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7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8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9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0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1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2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3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4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5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176" name="Group 2"/>
          <p:cNvGrpSpPr>
            <a:grpSpLocks/>
          </p:cNvGrpSpPr>
          <p:nvPr/>
        </p:nvGrpSpPr>
        <p:grpSpPr bwMode="auto">
          <a:xfrm>
            <a:off x="4591904" y="5486283"/>
            <a:ext cx="4411282" cy="805513"/>
            <a:chOff x="3766" y="1024"/>
            <a:chExt cx="1952" cy="519"/>
          </a:xfrm>
        </p:grpSpPr>
        <p:sp>
          <p:nvSpPr>
            <p:cNvPr id="177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8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9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0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1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2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3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4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5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6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7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8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9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0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1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2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3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4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5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6" name="Oval 22"/>
            <p:cNvSpPr>
              <a:spLocks noChangeArrowheads="1"/>
            </p:cNvSpPr>
            <p:nvPr/>
          </p:nvSpPr>
          <p:spPr bwMode="auto">
            <a:xfrm>
              <a:off x="5579" y="1300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7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200" name="TextBox 199"/>
          <p:cNvSpPr txBox="1"/>
          <p:nvPr/>
        </p:nvSpPr>
        <p:spPr>
          <a:xfrm>
            <a:off x="171054" y="3459421"/>
            <a:ext cx="46328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Interpolation along the length is necessary</a:t>
            </a:r>
          </a:p>
          <a:p>
            <a:r>
              <a:rPr lang="en-US" sz="1600" dirty="0" smtClean="0"/>
              <a:t>with fixed number of points. Recommended numbers</a:t>
            </a:r>
          </a:p>
          <a:p>
            <a:r>
              <a:rPr lang="en-US" sz="1600" dirty="0" smtClean="0"/>
              <a:t>are  from  12 to 20. </a:t>
            </a:r>
          </a:p>
          <a:p>
            <a:endParaRPr lang="en-US" dirty="0"/>
          </a:p>
        </p:txBody>
      </p:sp>
      <p:sp>
        <p:nvSpPr>
          <p:cNvPr id="205" name="TextBox 204"/>
          <p:cNvSpPr txBox="1"/>
          <p:nvPr/>
        </p:nvSpPr>
        <p:spPr>
          <a:xfrm>
            <a:off x="7905682" y="4158555"/>
            <a:ext cx="1260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Lower MDF</a:t>
            </a:r>
            <a:endParaRPr lang="en-US" dirty="0"/>
          </a:p>
        </p:txBody>
      </p:sp>
      <p:sp>
        <p:nvSpPr>
          <p:cNvPr id="206" name="TextBox 205"/>
          <p:cNvSpPr txBox="1"/>
          <p:nvPr/>
        </p:nvSpPr>
        <p:spPr>
          <a:xfrm>
            <a:off x="7915332" y="5377317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Higher MDF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56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00" grpId="0"/>
      <p:bldP spid="205" grpId="0"/>
      <p:bldP spid="20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6" y="28718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QuickBundles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Simplification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8900" y="1029732"/>
            <a:ext cx="72872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Using Minimum </a:t>
            </a:r>
            <a:r>
              <a:rPr lang="en-US" dirty="0"/>
              <a:t>Direct </a:t>
            </a:r>
            <a:r>
              <a:rPr lang="en-US" dirty="0" smtClean="0"/>
              <a:t>Flipped (MDF) and 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QuickBundles</a:t>
            </a:r>
            <a:r>
              <a:rPr lang="en-US" dirty="0" smtClean="0"/>
              <a:t> clustering algorithm	     </a:t>
            </a:r>
          </a:p>
          <a:p>
            <a:r>
              <a:rPr lang="en-US" dirty="0"/>
              <a:t>	</a:t>
            </a:r>
            <a:r>
              <a:rPr lang="en-US" dirty="0" err="1" smtClean="0"/>
              <a:t>Garyfallidis</a:t>
            </a:r>
            <a:r>
              <a:rPr lang="en-US" dirty="0" smtClean="0"/>
              <a:t> et al., Frontiers 2015</a:t>
            </a:r>
            <a:endParaRPr lang="en-US" dirty="0"/>
          </a:p>
          <a:p>
            <a:endParaRPr lang="en-US" dirty="0" smtClean="0"/>
          </a:p>
          <a:p>
            <a:r>
              <a:rPr lang="en-US" sz="1600" dirty="0" smtClean="0"/>
              <a:t>You will be able to identify hidden areas of</a:t>
            </a:r>
          </a:p>
          <a:p>
            <a:r>
              <a:rPr lang="en-US" sz="1600" dirty="0" smtClean="0"/>
              <a:t>your datasets and simplify the computational </a:t>
            </a:r>
          </a:p>
          <a:p>
            <a:r>
              <a:rPr lang="en-US" sz="1600" dirty="0" smtClean="0"/>
              <a:t>load of </a:t>
            </a:r>
            <a:r>
              <a:rPr lang="en-US" sz="1600" dirty="0" err="1" smtClean="0"/>
              <a:t>of</a:t>
            </a:r>
            <a:r>
              <a:rPr lang="en-US" sz="1600" dirty="0" smtClean="0"/>
              <a:t> processing streamlines. </a:t>
            </a:r>
            <a:endParaRPr lang="en-US" sz="1600" dirty="0" smtClean="0"/>
          </a:p>
          <a:p>
            <a:r>
              <a:rPr lang="en-US" sz="1600" dirty="0" smtClean="0"/>
              <a:t>An </a:t>
            </a:r>
            <a:r>
              <a:rPr lang="en-US" sz="1600" dirty="0" smtClean="0"/>
              <a:t>easy way </a:t>
            </a:r>
            <a:r>
              <a:rPr lang="en-US" sz="1600" dirty="0" smtClean="0"/>
              <a:t>to </a:t>
            </a:r>
            <a:r>
              <a:rPr lang="en-US" sz="1600" dirty="0" smtClean="0"/>
              <a:t>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Centroids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Clusters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Using a single distance threshold (mm</a:t>
            </a:r>
            <a:r>
              <a:rPr lang="en-US" sz="16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Very fast!</a:t>
            </a:r>
            <a:endParaRPr lang="en-US" sz="1600" dirty="0"/>
          </a:p>
          <a:p>
            <a:endParaRPr lang="en-US" sz="16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7694" y="1029732"/>
            <a:ext cx="4801736" cy="228823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90697" y="4274393"/>
            <a:ext cx="82877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Alert! </a:t>
            </a:r>
            <a:r>
              <a:rPr lang="en-US" dirty="0" smtClean="0">
                <a:solidFill>
                  <a:schemeClr val="accent5"/>
                </a:solidFill>
              </a:rPr>
              <a:t>This is unsupervised learning. Do not expect to get anatomically relevant clusters as a neuroanatomist would define them. Especially in the case of a whole brain tractography.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401781" y="5259244"/>
            <a:ext cx="828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Alert! </a:t>
            </a:r>
            <a:r>
              <a:rPr lang="en-US" dirty="0" smtClean="0">
                <a:solidFill>
                  <a:schemeClr val="accent5"/>
                </a:solidFill>
              </a:rPr>
              <a:t>For anatomically relevant bundles you need to use supervised learning i.e. have a model of the bundles that you are looking for.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52461" y="3338566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908566" y="3350270"/>
            <a:ext cx="1057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centroids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567552" y="3350270"/>
            <a:ext cx="900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clusters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41299" y="6026721"/>
            <a:ext cx="761962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For other clustering algorithms / distances see the work of Guevara, O’Donnell and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Corouge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19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31" grpId="0"/>
      <p:bldP spid="4" grpId="0"/>
      <p:bldP spid="10" grpId="0"/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326"/>
            <a:ext cx="78867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 for tract 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72572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Segmentation  of streamlines</a:t>
            </a:r>
          </a:p>
          <a:p>
            <a:pPr lvl="1"/>
            <a:r>
              <a:rPr lang="en-US" dirty="0" smtClean="0"/>
              <a:t>Manual</a:t>
            </a:r>
          </a:p>
          <a:p>
            <a:pPr lvl="1"/>
            <a:r>
              <a:rPr lang="en-US" dirty="0" smtClean="0"/>
              <a:t>Automatic </a:t>
            </a:r>
          </a:p>
          <a:p>
            <a:pPr lvl="1"/>
            <a:r>
              <a:rPr lang="en-US" dirty="0" smtClean="0"/>
              <a:t>Semi-automatic</a:t>
            </a:r>
          </a:p>
          <a:p>
            <a:r>
              <a:rPr lang="en-US" dirty="0" smtClean="0"/>
              <a:t>Registration</a:t>
            </a:r>
          </a:p>
          <a:p>
            <a:pPr lvl="1"/>
            <a:r>
              <a:rPr lang="en-US" dirty="0" smtClean="0"/>
              <a:t>Image-based (old school) covered by Konstantinos</a:t>
            </a:r>
          </a:p>
          <a:p>
            <a:pPr lvl="1"/>
            <a:r>
              <a:rPr lang="en-US" dirty="0" smtClean="0"/>
              <a:t>Streamline-based (new) brings many new capabilities</a:t>
            </a:r>
          </a:p>
          <a:p>
            <a:r>
              <a:rPr lang="en-US" dirty="0" smtClean="0"/>
              <a:t>Subject level </a:t>
            </a:r>
            <a:r>
              <a:rPr lang="en-US" dirty="0" err="1" smtClean="0"/>
              <a:t>tractometry</a:t>
            </a:r>
            <a:endParaRPr lang="en-US" dirty="0" smtClean="0"/>
          </a:p>
          <a:p>
            <a:pPr lvl="1"/>
            <a:r>
              <a:rPr lang="en-US" dirty="0" smtClean="0"/>
              <a:t>Statistics of metrics along bundles</a:t>
            </a:r>
          </a:p>
          <a:p>
            <a:pPr lvl="1"/>
            <a:r>
              <a:rPr lang="en-US" dirty="0" smtClean="0"/>
              <a:t>Perpendicular to bundles</a:t>
            </a:r>
          </a:p>
          <a:p>
            <a:r>
              <a:rPr lang="en-US" dirty="0" smtClean="0"/>
              <a:t>Group level </a:t>
            </a:r>
            <a:r>
              <a:rPr lang="en-US" dirty="0" err="1" smtClean="0"/>
              <a:t>tractometry</a:t>
            </a:r>
            <a:endParaRPr lang="en-US" dirty="0" smtClean="0"/>
          </a:p>
          <a:p>
            <a:pPr lvl="1"/>
            <a:r>
              <a:rPr lang="en-US" dirty="0" smtClean="0"/>
              <a:t>New and exciting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27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53974"/>
            <a:ext cx="516255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Manual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90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30" descr="fa.tiff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83" b="85399" l="14359" r="88205"/>
                    </a14:imgEffect>
                  </a14:imgLayer>
                </a14:imgProps>
              </a:ext>
            </a:extLst>
          </a:blip>
          <a:srcRect l="5128" t="4718" r="2564" b="5636"/>
          <a:stretch>
            <a:fillRect/>
          </a:stretch>
        </p:blipFill>
        <p:spPr bwMode="auto">
          <a:xfrm>
            <a:off x="291754" y="1395952"/>
            <a:ext cx="1556265" cy="1664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24766" t="3346" r="43417" b="44231"/>
          <a:stretch/>
        </p:blipFill>
        <p:spPr>
          <a:xfrm>
            <a:off x="2184915" y="1395952"/>
            <a:ext cx="1654556" cy="1688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3653" y="1384712"/>
            <a:ext cx="4107597" cy="3902346"/>
          </a:xfrm>
          <a:prstGeom prst="rect">
            <a:avLst/>
          </a:prstGeom>
        </p:spPr>
      </p:pic>
      <p:sp>
        <p:nvSpPr>
          <p:cNvPr id="17" name="Plus 16"/>
          <p:cNvSpPr/>
          <p:nvPr/>
        </p:nvSpPr>
        <p:spPr>
          <a:xfrm>
            <a:off x="1734766" y="2056084"/>
            <a:ext cx="336896" cy="3683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Notched Right Arrow 17"/>
          <p:cNvSpPr/>
          <p:nvPr/>
        </p:nvSpPr>
        <p:spPr>
          <a:xfrm>
            <a:off x="3999614" y="2087834"/>
            <a:ext cx="363689" cy="275953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89500" y="3195561"/>
            <a:ext cx="4473303" cy="2800672"/>
          </a:xfrm>
          <a:prstGeom prst="rect">
            <a:avLst/>
          </a:prstGeom>
          <a:noFill/>
        </p:spPr>
        <p:txBody>
          <a:bodyPr wrap="square" lIns="91345" tIns="45673" rIns="91345" bIns="45673" rtlCol="0">
            <a:spAutoFit/>
          </a:bodyPr>
          <a:lstStyle/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Types of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Inclusion   (logical  “and” and “or”)</a:t>
            </a: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Exclusion  (logical   “not”)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How we use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Termination Points (e.g. Cortical)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Waypoints (e.g. specific white matter region)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Volumetric (e.g. U-Shape)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199699" y="5603896"/>
            <a:ext cx="3650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>
                <a:latin typeface="+mj-lt"/>
              </a:rPr>
              <a:t>Available tools:</a:t>
            </a:r>
          </a:p>
          <a:p>
            <a:r>
              <a:rPr lang="en-US" dirty="0" err="1" smtClean="0">
                <a:latin typeface="+mj-lt"/>
              </a:rPr>
              <a:t>Trackvis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Fibernavigator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and MI-Brain</a:t>
            </a:r>
            <a:endParaRPr lang="en-US" dirty="0">
              <a:latin typeface="+mj-lt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01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Automatic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2104" y="12794564"/>
            <a:ext cx="12018532" cy="74661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41" y="20347632"/>
            <a:ext cx="11887674" cy="730658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67" y="1009690"/>
            <a:ext cx="6787228" cy="421635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28650" y="5508822"/>
            <a:ext cx="77997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Recognition </a:t>
            </a:r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 bundles in healthy and severely diseased 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brains, ISMRM 2015.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00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3696</TotalTime>
  <Words>1243</Words>
  <Application>Microsoft Office PowerPoint</Application>
  <PresentationFormat>On-screen Show (4:3)</PresentationFormat>
  <Paragraphs>229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Helvetica</vt:lpstr>
      <vt:lpstr>Helvetica Neue Light</vt:lpstr>
      <vt:lpstr>ヒラギノ角ゴ ProN W3</vt:lpstr>
      <vt:lpstr>Office Theme</vt:lpstr>
      <vt:lpstr>Tract-analysis and connectivity</vt:lpstr>
      <vt:lpstr>Introduction to tract-analysis</vt:lpstr>
      <vt:lpstr>Streamlines and images</vt:lpstr>
      <vt:lpstr>Why streamlines are  useful?</vt:lpstr>
      <vt:lpstr>Streamline distances – which one to use ? </vt:lpstr>
      <vt:lpstr>QuickBundles for Simplification</vt:lpstr>
      <vt:lpstr>Table of contents for tract analysis</vt:lpstr>
      <vt:lpstr>Manual segmentation</vt:lpstr>
      <vt:lpstr>Automatic Segmentation</vt:lpstr>
      <vt:lpstr>Registration of bundles</vt:lpstr>
      <vt:lpstr>Create bundle-specific atlases using SLR</vt:lpstr>
      <vt:lpstr>Whole-brain linear registration of streamlines</vt:lpstr>
      <vt:lpstr>Table of contents for connectivity</vt:lpstr>
      <vt:lpstr>Connectivity analysis (the good guys)</vt:lpstr>
      <vt:lpstr>Connectivity analysis (bad guys)</vt:lpstr>
      <vt:lpstr>Connectivity analysis (more bad guys)</vt:lpstr>
      <vt:lpstr>Connectivity analysis (and the ugly)</vt:lpstr>
      <vt:lpstr>Alert for connectivity analysis!  Be critical when counting streamlines</vt:lpstr>
      <vt:lpstr>Lessons from the ISMRM 2015 challenge</vt:lpstr>
      <vt:lpstr>Tractometry</vt:lpstr>
      <vt:lpstr>Apparent fiber quantification</vt:lpstr>
      <vt:lpstr>Comparing full profiles</vt:lpstr>
      <vt:lpstr>Topic</vt:lpstr>
      <vt:lpstr>Topic</vt:lpstr>
      <vt:lpstr>Topic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Tract-analysis and connectivity</dc:title>
  <dc:creator>Eleftherios</dc:creator>
  <cp:lastModifiedBy>Eleftherios</cp:lastModifiedBy>
  <cp:revision>158</cp:revision>
  <dcterms:created xsi:type="dcterms:W3CDTF">2015-05-26T19:37:54Z</dcterms:created>
  <dcterms:modified xsi:type="dcterms:W3CDTF">2015-06-10T23:01:02Z</dcterms:modified>
</cp:coreProperties>
</file>

<file path=docProps/thumbnail.jpeg>
</file>